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al Unicode Bold" charset="1" panose="020B0704020202020204"/>
      <p:regular r:id="rId16"/>
    </p:embeddedFont>
    <p:embeddedFont>
      <p:font typeface="Arial Unicode" charset="1" panose="020B0604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7758589" y="2822896"/>
            <a:ext cx="8830372" cy="4016524"/>
            <a:chOff x="0" y="0"/>
            <a:chExt cx="11773829" cy="5355365"/>
          </a:xfrm>
        </p:grpSpPr>
        <p:sp>
          <p:nvSpPr>
            <p:cNvPr name="TextBox 3" id="3"/>
            <p:cNvSpPr txBox="true"/>
            <p:nvPr/>
          </p:nvSpPr>
          <p:spPr>
            <a:xfrm rot="0">
              <a:off x="0" y="2731495"/>
              <a:ext cx="11773829" cy="2623870"/>
            </a:xfrm>
            <a:prstGeom prst="rect">
              <a:avLst/>
            </a:prstGeom>
          </p:spPr>
          <p:txBody>
            <a:bodyPr anchor="t" rtlCol="false" tIns="0" lIns="0" bIns="0" rIns="0">
              <a:spAutoFit/>
            </a:bodyPr>
            <a:lstStyle/>
            <a:p>
              <a:pPr algn="l">
                <a:lnSpc>
                  <a:spcPts val="3992"/>
                </a:lnSpc>
              </a:pPr>
              <a:r>
                <a:rPr lang="en-US" sz="2661" b="true">
                  <a:solidFill>
                    <a:srgbClr val="F7B4A7"/>
                  </a:solidFill>
                  <a:latin typeface="Arial Unicode Bold"/>
                  <a:ea typeface="Arial Unicode Bold"/>
                  <a:cs typeface="Arial Unicode Bold"/>
                  <a:sym typeface="Arial Unicode Bold"/>
                </a:rPr>
                <a:t>Tên đề tài: Ứng dụng quản lý danh bạ GUI </a:t>
              </a:r>
            </a:p>
            <a:p>
              <a:pPr algn="l">
                <a:lnSpc>
                  <a:spcPts val="3992"/>
                </a:lnSpc>
              </a:pPr>
              <a:r>
                <a:rPr lang="en-US" sz="2661" b="true">
                  <a:solidFill>
                    <a:srgbClr val="F7B4A7"/>
                  </a:solidFill>
                  <a:latin typeface="Arial Unicode Bold"/>
                  <a:ea typeface="Arial Unicode Bold"/>
                  <a:cs typeface="Arial Unicode Bold"/>
                  <a:sym typeface="Arial Unicode Bold"/>
                </a:rPr>
                <a:t>Sinh viên: Trần Thị Thu Hà </a:t>
              </a:r>
            </a:p>
            <a:p>
              <a:pPr algn="l">
                <a:lnSpc>
                  <a:spcPts val="3992"/>
                </a:lnSpc>
              </a:pPr>
              <a:r>
                <a:rPr lang="en-US" sz="2661" b="true">
                  <a:solidFill>
                    <a:srgbClr val="F7B4A7"/>
                  </a:solidFill>
                  <a:latin typeface="Arial Unicode Bold"/>
                  <a:ea typeface="Arial Unicode Bold"/>
                  <a:cs typeface="Arial Unicode Bold"/>
                  <a:sym typeface="Arial Unicode Bold"/>
                </a:rPr>
                <a:t>MSSV: K225480106009</a:t>
              </a:r>
            </a:p>
            <a:p>
              <a:pPr algn="l">
                <a:lnSpc>
                  <a:spcPts val="3992"/>
                </a:lnSpc>
              </a:pPr>
              <a:r>
                <a:rPr lang="en-US" sz="2661" b="true">
                  <a:solidFill>
                    <a:srgbClr val="F7B4A7"/>
                  </a:solidFill>
                  <a:latin typeface="Arial Unicode Bold"/>
                  <a:ea typeface="Arial Unicode Bold"/>
                  <a:cs typeface="Arial Unicode Bold"/>
                  <a:sym typeface="Arial Unicode Bold"/>
                </a:rPr>
                <a:t>GVHD: TS. Nguyễn Văn Huy </a:t>
              </a:r>
            </a:p>
          </p:txBody>
        </p:sp>
        <p:sp>
          <p:nvSpPr>
            <p:cNvPr name="TextBox 4" id="4"/>
            <p:cNvSpPr txBox="true"/>
            <p:nvPr/>
          </p:nvSpPr>
          <p:spPr>
            <a:xfrm rot="0">
              <a:off x="0" y="-95250"/>
              <a:ext cx="11773829" cy="1647757"/>
            </a:xfrm>
            <a:prstGeom prst="rect">
              <a:avLst/>
            </a:prstGeom>
          </p:spPr>
          <p:txBody>
            <a:bodyPr anchor="t" rtlCol="false" tIns="0" lIns="0" bIns="0" rIns="0">
              <a:spAutoFit/>
            </a:bodyPr>
            <a:lstStyle/>
            <a:p>
              <a:pPr algn="ctr">
                <a:lnSpc>
                  <a:spcPts val="5158"/>
                </a:lnSpc>
              </a:pPr>
              <a:r>
                <a:rPr lang="en-US" b="true" sz="3438" spc="639">
                  <a:solidFill>
                    <a:srgbClr val="F7B4A7"/>
                  </a:solidFill>
                  <a:latin typeface="Arial Unicode Bold"/>
                  <a:ea typeface="Arial Unicode Bold"/>
                  <a:cs typeface="Arial Unicode Bold"/>
                  <a:sym typeface="Arial Unicode Bold"/>
                </a:rPr>
                <a:t>BÀI TẬP KẾT THÚC HỌC PHẦN MÔN HỌC PYTHON  </a:t>
              </a:r>
            </a:p>
          </p:txBody>
        </p:sp>
      </p:grpSp>
      <p:sp>
        <p:nvSpPr>
          <p:cNvPr name="Freeform 5" id="5"/>
          <p:cNvSpPr/>
          <p:nvPr/>
        </p:nvSpPr>
        <p:spPr>
          <a:xfrm flipH="false" flipV="false" rot="0">
            <a:off x="372473" y="-221437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493473" y="1498081"/>
            <a:ext cx="1194327" cy="2586142"/>
          </a:xfrm>
          <a:custGeom>
            <a:avLst/>
            <a:gdLst/>
            <a:ahLst/>
            <a:cxnLst/>
            <a:rect r="r" b="b" t="t" l="l"/>
            <a:pathLst>
              <a:path h="2586142" w="1194327">
                <a:moveTo>
                  <a:pt x="0" y="0"/>
                </a:moveTo>
                <a:lnTo>
                  <a:pt x="1194327" y="0"/>
                </a:lnTo>
                <a:lnTo>
                  <a:pt x="1194327" y="2586141"/>
                </a:lnTo>
                <a:lnTo>
                  <a:pt x="0" y="2586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284829" y="1728523"/>
            <a:ext cx="5357753" cy="5591583"/>
          </a:xfrm>
          <a:custGeom>
            <a:avLst/>
            <a:gdLst/>
            <a:ahLst/>
            <a:cxnLst/>
            <a:rect r="r" b="b" t="t" l="l"/>
            <a:pathLst>
              <a:path h="5591583" w="5357753">
                <a:moveTo>
                  <a:pt x="5357752" y="0"/>
                </a:moveTo>
                <a:lnTo>
                  <a:pt x="0" y="0"/>
                </a:lnTo>
                <a:lnTo>
                  <a:pt x="0" y="5591583"/>
                </a:lnTo>
                <a:lnTo>
                  <a:pt x="5357752" y="5591583"/>
                </a:lnTo>
                <a:lnTo>
                  <a:pt x="53577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57509" y="971795"/>
            <a:ext cx="3144039" cy="2440918"/>
          </a:xfrm>
          <a:custGeom>
            <a:avLst/>
            <a:gdLst/>
            <a:ahLst/>
            <a:cxnLst/>
            <a:rect r="r" b="b" t="t" l="l"/>
            <a:pathLst>
              <a:path h="2440918" w="3144039">
                <a:moveTo>
                  <a:pt x="0" y="0"/>
                </a:moveTo>
                <a:lnTo>
                  <a:pt x="3144039" y="0"/>
                </a:lnTo>
                <a:lnTo>
                  <a:pt x="3144039"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85489" y="4713170"/>
            <a:ext cx="1894295" cy="4252500"/>
          </a:xfrm>
          <a:custGeom>
            <a:avLst/>
            <a:gdLst/>
            <a:ahLst/>
            <a:cxnLst/>
            <a:rect r="r" b="b" t="t" l="l"/>
            <a:pathLst>
              <a:path h="4252500" w="1894295">
                <a:moveTo>
                  <a:pt x="0" y="0"/>
                </a:moveTo>
                <a:lnTo>
                  <a:pt x="1894295" y="0"/>
                </a:lnTo>
                <a:lnTo>
                  <a:pt x="1894295" y="4252499"/>
                </a:lnTo>
                <a:lnTo>
                  <a:pt x="0" y="42524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201442" y="732010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370365" y="4117340"/>
            <a:ext cx="10486633" cy="1026160"/>
          </a:xfrm>
          <a:prstGeom prst="rect">
            <a:avLst/>
          </a:prstGeom>
        </p:spPr>
        <p:txBody>
          <a:bodyPr anchor="t" rtlCol="false" tIns="0" lIns="0" bIns="0" rIns="0">
            <a:spAutoFit/>
          </a:bodyPr>
          <a:lstStyle/>
          <a:p>
            <a:pPr algn="l">
              <a:lnSpc>
                <a:spcPts val="7519"/>
              </a:lnSpc>
            </a:pPr>
            <a:r>
              <a:rPr lang="en-US" sz="8000" spc="-88" b="true">
                <a:solidFill>
                  <a:srgbClr val="F7B4A7"/>
                </a:solidFill>
                <a:latin typeface="Arial Unicode Bold"/>
                <a:ea typeface="Arial Unicode Bold"/>
                <a:cs typeface="Arial Unicode Bold"/>
                <a:sym typeface="Arial Unicode Bold"/>
              </a:rPr>
              <a:t>Thanks for watching </a:t>
            </a:r>
          </a:p>
        </p:txBody>
      </p:sp>
      <p:sp>
        <p:nvSpPr>
          <p:cNvPr name="Freeform 3" id="3"/>
          <p:cNvSpPr/>
          <p:nvPr/>
        </p:nvSpPr>
        <p:spPr>
          <a:xfrm flipH="false" flipV="false" rot="0">
            <a:off x="10876675" y="250054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87638" y="8095905"/>
            <a:ext cx="4338720" cy="2713672"/>
          </a:xfrm>
          <a:custGeom>
            <a:avLst/>
            <a:gdLst/>
            <a:ahLst/>
            <a:cxnLst/>
            <a:rect r="r" b="b" t="t" l="l"/>
            <a:pathLst>
              <a:path h="2713672" w="4338720">
                <a:moveTo>
                  <a:pt x="0" y="0"/>
                </a:moveTo>
                <a:lnTo>
                  <a:pt x="4338720" y="0"/>
                </a:lnTo>
                <a:lnTo>
                  <a:pt x="4338720"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998552" y="6965766"/>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42886" y="19444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59644" y="1817226"/>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0861" y="2607954"/>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5618" y="3347179"/>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251661" y="3636010"/>
            <a:ext cx="9414056" cy="29578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Ứng dụng quản lý danh bạ GUI là một ứng dụng đơn giản xử dụng  ngôn ngữ lập trình Python và thư viện Tkinter để xây dựng</a:t>
            </a:r>
          </a:p>
          <a:p>
            <a:pPr algn="just" marL="604519" indent="-302260" lvl="1">
              <a:lnSpc>
                <a:spcPts val="391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Ứng dụng hỗ trợ người dùng thêm, sửa, xóa và tìm kiếm liên hệ </a:t>
            </a:r>
          </a:p>
          <a:p>
            <a:pPr algn="just" marL="604519" indent="-302260" lvl="1">
              <a:lnSpc>
                <a:spcPts val="391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Các dữ liệu được lưu trữ vào file JSON </a:t>
            </a:r>
          </a:p>
        </p:txBody>
      </p:sp>
      <p:sp>
        <p:nvSpPr>
          <p:cNvPr name="TextBox 6" id="6"/>
          <p:cNvSpPr txBox="true"/>
          <p:nvPr/>
        </p:nvSpPr>
        <p:spPr>
          <a:xfrm rot="0">
            <a:off x="7251661" y="2550804"/>
            <a:ext cx="3892510" cy="537845"/>
          </a:xfrm>
          <a:prstGeom prst="rect">
            <a:avLst/>
          </a:prstGeom>
        </p:spPr>
        <p:txBody>
          <a:bodyPr anchor="t" rtlCol="false" tIns="0" lIns="0" bIns="0" rIns="0">
            <a:spAutoFit/>
          </a:bodyPr>
          <a:lstStyle/>
          <a:p>
            <a:pPr algn="just" marL="690881" indent="-345440" lvl="1">
              <a:lnSpc>
                <a:spcPts val="4480"/>
              </a:lnSpc>
              <a:spcBef>
                <a:spcPct val="0"/>
              </a:spcBef>
              <a:buAutoNum type="arabicPeriod" startAt="1"/>
            </a:pPr>
            <a:r>
              <a:rPr lang="en-US" b="true" sz="3200">
                <a:solidFill>
                  <a:srgbClr val="F7B4A7"/>
                </a:solidFill>
                <a:latin typeface="Arial Unicode Bold"/>
                <a:ea typeface="Arial Unicode Bold"/>
                <a:cs typeface="Arial Unicode Bold"/>
                <a:sym typeface="Arial Unicode Bold"/>
              </a:rPr>
              <a:t>Giới thiệu đề tài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716176" y="1972021"/>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7393" y="276274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02149" y="3501974"/>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92462" y="2474506"/>
            <a:ext cx="10185738" cy="485775"/>
          </a:xfrm>
          <a:prstGeom prst="rect">
            <a:avLst/>
          </a:prstGeom>
        </p:spPr>
        <p:txBody>
          <a:bodyPr anchor="t" rtlCol="false" tIns="0" lIns="0" bIns="0" rIns="0">
            <a:spAutoFit/>
          </a:bodyPr>
          <a:lstStyle/>
          <a:p>
            <a:pPr algn="l">
              <a:lnSpc>
                <a:spcPts val="3840"/>
              </a:lnSpc>
            </a:pPr>
            <a:r>
              <a:rPr lang="en-US" sz="3200">
                <a:solidFill>
                  <a:srgbClr val="F7B4A7"/>
                </a:solidFill>
                <a:latin typeface="Arial Unicode"/>
                <a:ea typeface="Arial Unicode"/>
                <a:cs typeface="Arial Unicode"/>
                <a:sym typeface="Arial Unicode"/>
              </a:rPr>
              <a:t>Các tính năng chính của ứng dụng </a:t>
            </a:r>
          </a:p>
        </p:txBody>
      </p:sp>
      <p:sp>
        <p:nvSpPr>
          <p:cNvPr name="TextBox 6" id="6"/>
          <p:cNvSpPr txBox="true"/>
          <p:nvPr/>
        </p:nvSpPr>
        <p:spPr>
          <a:xfrm rot="0">
            <a:off x="7455075" y="3358110"/>
            <a:ext cx="10185738"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Thêm liên hệ mới </a:t>
            </a:r>
          </a:p>
        </p:txBody>
      </p:sp>
      <p:sp>
        <p:nvSpPr>
          <p:cNvPr name="TextBox 7" id="7"/>
          <p:cNvSpPr txBox="true"/>
          <p:nvPr/>
        </p:nvSpPr>
        <p:spPr>
          <a:xfrm rot="0">
            <a:off x="7492462" y="4983877"/>
            <a:ext cx="10185738"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Sửa thông tin liên hệ </a:t>
            </a:r>
          </a:p>
        </p:txBody>
      </p:sp>
      <p:sp>
        <p:nvSpPr>
          <p:cNvPr name="TextBox 8" id="8"/>
          <p:cNvSpPr txBox="true"/>
          <p:nvPr/>
        </p:nvSpPr>
        <p:spPr>
          <a:xfrm rot="0">
            <a:off x="7492462" y="4169172"/>
            <a:ext cx="10185738"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Xóa liên hệ </a:t>
            </a:r>
          </a:p>
        </p:txBody>
      </p:sp>
      <p:sp>
        <p:nvSpPr>
          <p:cNvPr name="TextBox 9" id="9"/>
          <p:cNvSpPr txBox="true"/>
          <p:nvPr/>
        </p:nvSpPr>
        <p:spPr>
          <a:xfrm rot="0">
            <a:off x="7492462" y="6613287"/>
            <a:ext cx="10185738"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Tìm kiếm liên hệ theo tên </a:t>
            </a:r>
          </a:p>
        </p:txBody>
      </p:sp>
      <p:sp>
        <p:nvSpPr>
          <p:cNvPr name="TextBox 10" id="10"/>
          <p:cNvSpPr txBox="true"/>
          <p:nvPr/>
        </p:nvSpPr>
        <p:spPr>
          <a:xfrm rot="0">
            <a:off x="7492462" y="5798582"/>
            <a:ext cx="10185738"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Giao diện hiển thị liên hệ - bảng Treeview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116330" y="3026501"/>
            <a:ext cx="4860337" cy="5843206"/>
          </a:xfrm>
          <a:custGeom>
            <a:avLst/>
            <a:gdLst/>
            <a:ahLst/>
            <a:cxnLst/>
            <a:rect r="r" b="b" t="t" l="l"/>
            <a:pathLst>
              <a:path h="5843206" w="4860337">
                <a:moveTo>
                  <a:pt x="0" y="0"/>
                </a:moveTo>
                <a:lnTo>
                  <a:pt x="4860338" y="0"/>
                </a:lnTo>
                <a:lnTo>
                  <a:pt x="4860338" y="5843205"/>
                </a:lnTo>
                <a:lnTo>
                  <a:pt x="0" y="5843205"/>
                </a:lnTo>
                <a:lnTo>
                  <a:pt x="0" y="0"/>
                </a:lnTo>
                <a:close/>
              </a:path>
            </a:pathLst>
          </a:custGeom>
          <a:blipFill>
            <a:blip r:embed="rId10"/>
            <a:stretch>
              <a:fillRect l="0" t="0" r="0" b="0"/>
            </a:stretch>
          </a:blipFill>
        </p:spPr>
      </p:sp>
      <p:sp>
        <p:nvSpPr>
          <p:cNvPr name="TextBox 7" id="7"/>
          <p:cNvSpPr txBox="true"/>
          <p:nvPr/>
        </p:nvSpPr>
        <p:spPr>
          <a:xfrm rot="0">
            <a:off x="1750808" y="3295558"/>
            <a:ext cx="13673662" cy="537845"/>
          </a:xfrm>
          <a:prstGeom prst="rect">
            <a:avLst/>
          </a:prstGeom>
        </p:spPr>
        <p:txBody>
          <a:bodyPr anchor="t" rtlCol="false" tIns="0" lIns="0" bIns="0" rIns="0">
            <a:spAutoFit/>
          </a:bodyPr>
          <a:lstStyle/>
          <a:p>
            <a:pPr algn="l">
              <a:lnSpc>
                <a:spcPts val="4480"/>
              </a:lnSpc>
            </a:pPr>
            <a:r>
              <a:rPr lang="en-US" sz="3200" b="true">
                <a:solidFill>
                  <a:srgbClr val="F7B4A7"/>
                </a:solidFill>
                <a:latin typeface="Arial Unicode Bold"/>
                <a:ea typeface="Arial Unicode Bold"/>
                <a:cs typeface="Arial Unicode Bold"/>
                <a:sym typeface="Arial Unicode Bold"/>
              </a:rPr>
              <a:t>Tính năng thêm liên hệ</a:t>
            </a:r>
          </a:p>
        </p:txBody>
      </p:sp>
      <p:sp>
        <p:nvSpPr>
          <p:cNvPr name="TextBox 8" id="8"/>
          <p:cNvSpPr txBox="true"/>
          <p:nvPr/>
        </p:nvSpPr>
        <p:spPr>
          <a:xfrm rot="0">
            <a:off x="1524069" y="4874260"/>
            <a:ext cx="15735231"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Sau đó nhấn nút thêm </a:t>
            </a:r>
          </a:p>
        </p:txBody>
      </p:sp>
      <p:sp>
        <p:nvSpPr>
          <p:cNvPr name="TextBox 9" id="9"/>
          <p:cNvSpPr txBox="true"/>
          <p:nvPr/>
        </p:nvSpPr>
        <p:spPr>
          <a:xfrm rot="0">
            <a:off x="1524069" y="5593715"/>
            <a:ext cx="10281980" cy="976630"/>
          </a:xfrm>
          <a:prstGeom prst="rect">
            <a:avLst/>
          </a:prstGeom>
        </p:spPr>
        <p:txBody>
          <a:bodyPr anchor="t" rtlCol="false" tIns="0" lIns="0" bIns="0" rIns="0">
            <a:spAutoFit/>
          </a:bodyPr>
          <a:lstStyle/>
          <a:p>
            <a:pPr algn="just" marL="604521" indent="-302261" lvl="1">
              <a:lnSpc>
                <a:spcPts val="3920"/>
              </a:lnSpc>
              <a:spcBef>
                <a:spcPct val="0"/>
              </a:spcBef>
              <a:buFont typeface="Arial"/>
              <a:buChar char="•"/>
            </a:pPr>
            <a:r>
              <a:rPr lang="en-US" sz="2800">
                <a:solidFill>
                  <a:srgbClr val="F7B4A7"/>
                </a:solidFill>
                <a:latin typeface="Arial Unicode"/>
                <a:ea typeface="Arial Unicode"/>
                <a:cs typeface="Arial Unicode"/>
                <a:sym typeface="Arial Unicode"/>
              </a:rPr>
              <a:t>Sau khi nhấn thêm, hệ thống sẽ kiểm tra các điều kiện xem có hợp lệ không rồi lưu liên hệ vào danh bạ và file json </a:t>
            </a:r>
          </a:p>
        </p:txBody>
      </p:sp>
      <p:sp>
        <p:nvSpPr>
          <p:cNvPr name="TextBox 10" id="10"/>
          <p:cNvSpPr txBox="true"/>
          <p:nvPr/>
        </p:nvSpPr>
        <p:spPr>
          <a:xfrm rot="0">
            <a:off x="1524069" y="6808470"/>
            <a:ext cx="10281980" cy="9766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Giao diện Treeview sẽ cập nhật và hiển thị danh bạ ngay sau khi thêm </a:t>
            </a:r>
          </a:p>
        </p:txBody>
      </p:sp>
      <p:sp>
        <p:nvSpPr>
          <p:cNvPr name="TextBox 11" id="11"/>
          <p:cNvSpPr txBox="true"/>
          <p:nvPr/>
        </p:nvSpPr>
        <p:spPr>
          <a:xfrm rot="0">
            <a:off x="1524069" y="4155544"/>
            <a:ext cx="10592262" cy="481330"/>
          </a:xfrm>
          <a:prstGeom prst="rect">
            <a:avLst/>
          </a:prstGeom>
        </p:spPr>
        <p:txBody>
          <a:bodyPr anchor="t" rtlCol="false" tIns="0" lIns="0" bIns="0" rIns="0">
            <a:spAutoFit/>
          </a:bodyPr>
          <a:lstStyle/>
          <a:p>
            <a:pPr algn="just" marL="604519" indent="-302260" lvl="1">
              <a:lnSpc>
                <a:spcPts val="3919"/>
              </a:lnSpc>
              <a:spcBef>
                <a:spcPct val="0"/>
              </a:spcBef>
              <a:buFont typeface="Arial"/>
              <a:buChar char="•"/>
            </a:pPr>
            <a:r>
              <a:rPr lang="en-US" sz="2799">
                <a:solidFill>
                  <a:srgbClr val="F7B4A7"/>
                </a:solidFill>
                <a:latin typeface="Arial Unicode"/>
                <a:ea typeface="Arial Unicode"/>
                <a:cs typeface="Arial Unicode"/>
                <a:sym typeface="Arial Unicode"/>
              </a:rPr>
              <a:t>Người dùng nhập tên, số điện thoại và email vào ôn nhập liệu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702811" y="2298056"/>
            <a:ext cx="5001549" cy="5917470"/>
          </a:xfrm>
          <a:custGeom>
            <a:avLst/>
            <a:gdLst/>
            <a:ahLst/>
            <a:cxnLst/>
            <a:rect r="r" b="b" t="t" l="l"/>
            <a:pathLst>
              <a:path h="5917470" w="5001549">
                <a:moveTo>
                  <a:pt x="0" y="0"/>
                </a:moveTo>
                <a:lnTo>
                  <a:pt x="5001549" y="0"/>
                </a:lnTo>
                <a:lnTo>
                  <a:pt x="5001549" y="5917470"/>
                </a:lnTo>
                <a:lnTo>
                  <a:pt x="0" y="5917470"/>
                </a:lnTo>
                <a:lnTo>
                  <a:pt x="0" y="0"/>
                </a:lnTo>
                <a:close/>
              </a:path>
            </a:pathLst>
          </a:custGeom>
          <a:blipFill>
            <a:blip r:embed="rId2"/>
            <a:stretch>
              <a:fillRect l="0" t="0" r="0" b="0"/>
            </a:stretch>
          </a:blipFill>
        </p:spPr>
      </p:sp>
      <p:sp>
        <p:nvSpPr>
          <p:cNvPr name="TextBox 3" id="3"/>
          <p:cNvSpPr txBox="true"/>
          <p:nvPr/>
        </p:nvSpPr>
        <p:spPr>
          <a:xfrm rot="0">
            <a:off x="1626301" y="2298056"/>
            <a:ext cx="7060219" cy="485775"/>
          </a:xfrm>
          <a:prstGeom prst="rect">
            <a:avLst/>
          </a:prstGeom>
        </p:spPr>
        <p:txBody>
          <a:bodyPr anchor="t" rtlCol="false" tIns="0" lIns="0" bIns="0" rIns="0">
            <a:spAutoFit/>
          </a:bodyPr>
          <a:lstStyle/>
          <a:p>
            <a:pPr algn="l">
              <a:lnSpc>
                <a:spcPts val="3840"/>
              </a:lnSpc>
            </a:pPr>
            <a:r>
              <a:rPr lang="en-US" sz="3200" b="true">
                <a:solidFill>
                  <a:srgbClr val="F7B4A7"/>
                </a:solidFill>
                <a:latin typeface="Arial Unicode Bold"/>
                <a:ea typeface="Arial Unicode Bold"/>
                <a:cs typeface="Arial Unicode Bold"/>
                <a:sym typeface="Arial Unicode Bold"/>
              </a:rPr>
              <a:t>Tính năng sửa liên hệ </a:t>
            </a:r>
          </a:p>
        </p:txBody>
      </p:sp>
      <p:sp>
        <p:nvSpPr>
          <p:cNvPr name="TextBox 4" id="4"/>
          <p:cNvSpPr txBox="true"/>
          <p:nvPr/>
        </p:nvSpPr>
        <p:spPr>
          <a:xfrm rot="0">
            <a:off x="1400174" y="5813722"/>
            <a:ext cx="9824338" cy="9766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7B4A7"/>
                </a:solidFill>
                <a:latin typeface="Arial Unicode"/>
                <a:ea typeface="Arial Unicode"/>
                <a:cs typeface="Arial Unicode"/>
                <a:sym typeface="Arial Unicode"/>
              </a:rPr>
              <a:t>Sau khi nhấn nút sửa, dữ liệu sẽ được cập nhật lại trên bảng Treeview và file json </a:t>
            </a:r>
          </a:p>
        </p:txBody>
      </p:sp>
      <p:sp>
        <p:nvSpPr>
          <p:cNvPr name="TextBox 5" id="5"/>
          <p:cNvSpPr txBox="true"/>
          <p:nvPr/>
        </p:nvSpPr>
        <p:spPr>
          <a:xfrm rot="0">
            <a:off x="1400174" y="3237694"/>
            <a:ext cx="9824338" cy="9766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7B4A7"/>
                </a:solidFill>
                <a:latin typeface="Arial Unicode"/>
                <a:ea typeface="Arial Unicode"/>
                <a:cs typeface="Arial Unicode"/>
                <a:sym typeface="Arial Unicode"/>
              </a:rPr>
              <a:t>Để sửa thông tin liên hệ, ta sẽ chọn liên hệ muốn sửa trên bảng Treeview </a:t>
            </a:r>
          </a:p>
        </p:txBody>
      </p:sp>
      <p:sp>
        <p:nvSpPr>
          <p:cNvPr name="TextBox 6" id="6"/>
          <p:cNvSpPr txBox="true"/>
          <p:nvPr/>
        </p:nvSpPr>
        <p:spPr>
          <a:xfrm rot="0">
            <a:off x="1400174" y="4527042"/>
            <a:ext cx="10104777" cy="9766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7B4A7"/>
                </a:solidFill>
                <a:latin typeface="Arial Unicode"/>
                <a:ea typeface="Arial Unicode"/>
                <a:cs typeface="Arial Unicode"/>
                <a:sym typeface="Arial Unicode"/>
              </a:rPr>
              <a:t>Sau khi chọn, thông tin liên hệ sẽ hiển thị lên ô nhập liệu và ta sẽ sửa thông tin tại đây rồi  nhấn nút sửa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492939" y="1837921"/>
            <a:ext cx="5590888" cy="5989309"/>
          </a:xfrm>
          <a:custGeom>
            <a:avLst/>
            <a:gdLst/>
            <a:ahLst/>
            <a:cxnLst/>
            <a:rect r="r" b="b" t="t" l="l"/>
            <a:pathLst>
              <a:path h="5989309" w="5590888">
                <a:moveTo>
                  <a:pt x="0" y="0"/>
                </a:moveTo>
                <a:lnTo>
                  <a:pt x="5590888" y="0"/>
                </a:lnTo>
                <a:lnTo>
                  <a:pt x="5590888" y="5989309"/>
                </a:lnTo>
                <a:lnTo>
                  <a:pt x="0" y="5989309"/>
                </a:lnTo>
                <a:lnTo>
                  <a:pt x="0" y="0"/>
                </a:lnTo>
                <a:close/>
              </a:path>
            </a:pathLst>
          </a:custGeom>
          <a:blipFill>
            <a:blip r:embed="rId2"/>
            <a:stretch>
              <a:fillRect l="-962" t="0" r="-962" b="0"/>
            </a:stretch>
          </a:blipFill>
        </p:spPr>
      </p:sp>
      <p:sp>
        <p:nvSpPr>
          <p:cNvPr name="TextBox 3" id="3"/>
          <p:cNvSpPr txBox="true"/>
          <p:nvPr/>
        </p:nvSpPr>
        <p:spPr>
          <a:xfrm rot="0">
            <a:off x="1490785" y="2232597"/>
            <a:ext cx="10331641" cy="497205"/>
          </a:xfrm>
          <a:prstGeom prst="rect">
            <a:avLst/>
          </a:prstGeom>
        </p:spPr>
        <p:txBody>
          <a:bodyPr anchor="t" rtlCol="false" tIns="0" lIns="0" bIns="0" rIns="0">
            <a:spAutoFit/>
          </a:bodyPr>
          <a:lstStyle/>
          <a:p>
            <a:pPr algn="l">
              <a:lnSpc>
                <a:spcPts val="3780"/>
              </a:lnSpc>
            </a:pPr>
            <a:r>
              <a:rPr lang="en-US" sz="3600" b="true">
                <a:solidFill>
                  <a:srgbClr val="F7B4A7"/>
                </a:solidFill>
                <a:latin typeface="Arial Unicode Bold"/>
                <a:ea typeface="Arial Unicode Bold"/>
                <a:cs typeface="Arial Unicode Bold"/>
                <a:sym typeface="Arial Unicode Bold"/>
              </a:rPr>
              <a:t>Tính năng xóa liên hệ </a:t>
            </a:r>
          </a:p>
        </p:txBody>
      </p:sp>
      <p:sp>
        <p:nvSpPr>
          <p:cNvPr name="TextBox 4" id="4"/>
          <p:cNvSpPr txBox="true"/>
          <p:nvPr/>
        </p:nvSpPr>
        <p:spPr>
          <a:xfrm rot="0">
            <a:off x="1490785" y="2996256"/>
            <a:ext cx="9709792" cy="1017270"/>
          </a:xfrm>
          <a:prstGeom prst="rect">
            <a:avLst/>
          </a:prstGeom>
        </p:spPr>
        <p:txBody>
          <a:bodyPr anchor="t" rtlCol="false" tIns="0" lIns="0" bIns="0" rIns="0">
            <a:spAutoFit/>
          </a:bodyPr>
          <a:lstStyle/>
          <a:p>
            <a:pPr algn="l" marL="604519" indent="-302260" lvl="1">
              <a:lnSpc>
                <a:spcPts val="4199"/>
              </a:lnSpc>
              <a:buFont typeface="Arial"/>
              <a:buChar char="•"/>
            </a:pPr>
            <a:r>
              <a:rPr lang="en-US" b="true" sz="2799">
                <a:solidFill>
                  <a:srgbClr val="F7B4A7"/>
                </a:solidFill>
                <a:latin typeface="Arial Unicode Bold"/>
                <a:ea typeface="Arial Unicode Bold"/>
                <a:cs typeface="Arial Unicode Bold"/>
                <a:sym typeface="Arial Unicode Bold"/>
              </a:rPr>
              <a:t>Để xóa một liên hệ không dùng nữa, ta chọn liên hệ đó trên bảng Treeview </a:t>
            </a:r>
          </a:p>
        </p:txBody>
      </p:sp>
      <p:sp>
        <p:nvSpPr>
          <p:cNvPr name="TextBox 5" id="5"/>
          <p:cNvSpPr txBox="true"/>
          <p:nvPr/>
        </p:nvSpPr>
        <p:spPr>
          <a:xfrm rot="0">
            <a:off x="1490785" y="4126230"/>
            <a:ext cx="10002154" cy="1017270"/>
          </a:xfrm>
          <a:prstGeom prst="rect">
            <a:avLst/>
          </a:prstGeom>
        </p:spPr>
        <p:txBody>
          <a:bodyPr anchor="t" rtlCol="false" tIns="0" lIns="0" bIns="0" rIns="0">
            <a:spAutoFit/>
          </a:bodyPr>
          <a:lstStyle/>
          <a:p>
            <a:pPr algn="l" marL="604519" indent="-302260" lvl="1">
              <a:lnSpc>
                <a:spcPts val="4199"/>
              </a:lnSpc>
              <a:buFont typeface="Arial"/>
              <a:buChar char="•"/>
            </a:pPr>
            <a:r>
              <a:rPr lang="en-US" b="true" sz="2799">
                <a:solidFill>
                  <a:srgbClr val="F7B4A7"/>
                </a:solidFill>
                <a:latin typeface="Arial Unicode Bold"/>
                <a:ea typeface="Arial Unicode Bold"/>
                <a:cs typeface="Arial Unicode Bold"/>
                <a:sym typeface="Arial Unicode Bold"/>
              </a:rPr>
              <a:t>Nhấn nút xóa, sau đó hệ thống sẽ yêu cầu xác nhận xóa</a:t>
            </a:r>
          </a:p>
        </p:txBody>
      </p:sp>
      <p:sp>
        <p:nvSpPr>
          <p:cNvPr name="TextBox 6" id="6"/>
          <p:cNvSpPr txBox="true"/>
          <p:nvPr/>
        </p:nvSpPr>
        <p:spPr>
          <a:xfrm rot="0">
            <a:off x="1490785" y="5257800"/>
            <a:ext cx="9709792" cy="1017270"/>
          </a:xfrm>
          <a:prstGeom prst="rect">
            <a:avLst/>
          </a:prstGeom>
        </p:spPr>
        <p:txBody>
          <a:bodyPr anchor="t" rtlCol="false" tIns="0" lIns="0" bIns="0" rIns="0">
            <a:spAutoFit/>
          </a:bodyPr>
          <a:lstStyle/>
          <a:p>
            <a:pPr algn="l" marL="604519" indent="-302260" lvl="1">
              <a:lnSpc>
                <a:spcPts val="4199"/>
              </a:lnSpc>
              <a:buFont typeface="Arial"/>
              <a:buChar char="•"/>
            </a:pPr>
            <a:r>
              <a:rPr lang="en-US" b="true" sz="2799">
                <a:solidFill>
                  <a:srgbClr val="F7B4A7"/>
                </a:solidFill>
                <a:latin typeface="Arial Unicode Bold"/>
                <a:ea typeface="Arial Unicode Bold"/>
                <a:cs typeface="Arial Unicode Bold"/>
                <a:sym typeface="Arial Unicode Bold"/>
              </a:rPr>
              <a:t>Sau khi đồng ý xóa, liên hệ đó sẽ bị xóa hỏi danh sách và file json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218631" y="2195570"/>
            <a:ext cx="5008872" cy="5895860"/>
          </a:xfrm>
          <a:custGeom>
            <a:avLst/>
            <a:gdLst/>
            <a:ahLst/>
            <a:cxnLst/>
            <a:rect r="r" b="b" t="t" l="l"/>
            <a:pathLst>
              <a:path h="5895860" w="5008872">
                <a:moveTo>
                  <a:pt x="0" y="0"/>
                </a:moveTo>
                <a:lnTo>
                  <a:pt x="5008871" y="0"/>
                </a:lnTo>
                <a:lnTo>
                  <a:pt x="5008871" y="5895860"/>
                </a:lnTo>
                <a:lnTo>
                  <a:pt x="0" y="5895860"/>
                </a:lnTo>
                <a:lnTo>
                  <a:pt x="0" y="0"/>
                </a:lnTo>
                <a:close/>
              </a:path>
            </a:pathLst>
          </a:custGeom>
          <a:blipFill>
            <a:blip r:embed="rId2"/>
            <a:stretch>
              <a:fillRect l="0" t="0" r="0" b="0"/>
            </a:stretch>
          </a:blipFill>
        </p:spPr>
      </p:sp>
      <p:sp>
        <p:nvSpPr>
          <p:cNvPr name="TextBox 3" id="3"/>
          <p:cNvSpPr txBox="true"/>
          <p:nvPr/>
        </p:nvSpPr>
        <p:spPr>
          <a:xfrm rot="0">
            <a:off x="287461" y="2186045"/>
            <a:ext cx="8376051" cy="552450"/>
          </a:xfrm>
          <a:prstGeom prst="rect">
            <a:avLst/>
          </a:prstGeom>
        </p:spPr>
        <p:txBody>
          <a:bodyPr anchor="t" rtlCol="false" tIns="0" lIns="0" bIns="0" rIns="0">
            <a:spAutoFit/>
          </a:bodyPr>
          <a:lstStyle/>
          <a:p>
            <a:pPr algn="l">
              <a:lnSpc>
                <a:spcPts val="4320"/>
              </a:lnSpc>
            </a:pPr>
            <a:r>
              <a:rPr lang="en-US" sz="3600" b="true">
                <a:solidFill>
                  <a:srgbClr val="F7B4A7"/>
                </a:solidFill>
                <a:latin typeface="Arial Unicode Bold"/>
                <a:ea typeface="Arial Unicode Bold"/>
                <a:cs typeface="Arial Unicode Bold"/>
                <a:sym typeface="Arial Unicode Bold"/>
              </a:rPr>
              <a:t>Tính năng tìm kiếm liên hệ </a:t>
            </a:r>
          </a:p>
        </p:txBody>
      </p:sp>
      <p:sp>
        <p:nvSpPr>
          <p:cNvPr name="TextBox 4" id="4"/>
          <p:cNvSpPr txBox="true"/>
          <p:nvPr/>
        </p:nvSpPr>
        <p:spPr>
          <a:xfrm rot="0">
            <a:off x="0" y="3266497"/>
            <a:ext cx="10938881" cy="1541145"/>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F7B4A7"/>
                </a:solidFill>
                <a:latin typeface="Arial Unicode"/>
                <a:ea typeface="Arial Unicode"/>
                <a:cs typeface="Arial Unicode"/>
                <a:sym typeface="Arial Unicode"/>
              </a:rPr>
              <a:t>Để tìm kiếm một liên hệ nào đó, khi mà có quá nhiều liên hệ trong danh sách ta chỉ cần nhập từ khóa tên liên hệ đó vào ô tìm kiếm </a:t>
            </a:r>
          </a:p>
        </p:txBody>
      </p:sp>
      <p:sp>
        <p:nvSpPr>
          <p:cNvPr name="TextBox 5" id="5"/>
          <p:cNvSpPr txBox="true"/>
          <p:nvPr/>
        </p:nvSpPr>
        <p:spPr>
          <a:xfrm rot="0">
            <a:off x="0" y="4962640"/>
            <a:ext cx="10938881" cy="1541145"/>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F7B4A7"/>
                </a:solidFill>
                <a:latin typeface="Arial Unicode"/>
                <a:ea typeface="Arial Unicode"/>
                <a:cs typeface="Arial Unicode"/>
                <a:sym typeface="Arial Unicode"/>
              </a:rPr>
              <a:t>Sau khi nhập tên và nhấn nút tìm, toàn bộ các liên hệ có tên trùng với từ khóa tìm kiếm đó sẽ được hiển thị trên bảng Treeview </a:t>
            </a:r>
          </a:p>
        </p:txBody>
      </p:sp>
      <p:sp>
        <p:nvSpPr>
          <p:cNvPr name="TextBox 6" id="6"/>
          <p:cNvSpPr txBox="true"/>
          <p:nvPr/>
        </p:nvSpPr>
        <p:spPr>
          <a:xfrm rot="0">
            <a:off x="0" y="6545896"/>
            <a:ext cx="10938881" cy="101727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F7B4A7"/>
                </a:solidFill>
                <a:latin typeface="Arial Unicode"/>
                <a:ea typeface="Arial Unicode"/>
                <a:cs typeface="Arial Unicode"/>
                <a:sym typeface="Arial Unicode"/>
              </a:rPr>
              <a:t>Tính năng tìm kiếm này không phân biệt chữ hoa hay chữ thường vì vậy nó rất là thuận tiện cho việc tìm kiếm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0" y="1946801"/>
            <a:ext cx="9190484" cy="5739081"/>
          </a:xfrm>
          <a:custGeom>
            <a:avLst/>
            <a:gdLst/>
            <a:ahLst/>
            <a:cxnLst/>
            <a:rect r="r" b="b" t="t" l="l"/>
            <a:pathLst>
              <a:path h="5739081" w="9190484">
                <a:moveTo>
                  <a:pt x="0" y="0"/>
                </a:moveTo>
                <a:lnTo>
                  <a:pt x="9190484" y="0"/>
                </a:lnTo>
                <a:lnTo>
                  <a:pt x="9190484" y="5739081"/>
                </a:lnTo>
                <a:lnTo>
                  <a:pt x="0" y="5739081"/>
                </a:lnTo>
                <a:lnTo>
                  <a:pt x="0" y="0"/>
                </a:lnTo>
                <a:close/>
              </a:path>
            </a:pathLst>
          </a:custGeom>
          <a:blipFill>
            <a:blip r:embed="rId2"/>
            <a:stretch>
              <a:fillRect l="-922" t="0" r="0" b="0"/>
            </a:stretch>
          </a:blipFill>
        </p:spPr>
      </p:sp>
      <p:sp>
        <p:nvSpPr>
          <p:cNvPr name="TextBox 3" id="3"/>
          <p:cNvSpPr txBox="true"/>
          <p:nvPr/>
        </p:nvSpPr>
        <p:spPr>
          <a:xfrm rot="0">
            <a:off x="9586206" y="3148497"/>
            <a:ext cx="8068816" cy="3455502"/>
          </a:xfrm>
          <a:prstGeom prst="rect">
            <a:avLst/>
          </a:prstGeom>
        </p:spPr>
        <p:txBody>
          <a:bodyPr anchor="t" rtlCol="false" tIns="0" lIns="0" bIns="0" rIns="0">
            <a:spAutoFit/>
          </a:bodyPr>
          <a:lstStyle/>
          <a:p>
            <a:pPr algn="just">
              <a:lnSpc>
                <a:spcPts val="4581"/>
              </a:lnSpc>
            </a:pPr>
            <a:r>
              <a:rPr lang="en-US" sz="3054">
                <a:solidFill>
                  <a:srgbClr val="F7B4A7"/>
                </a:solidFill>
                <a:latin typeface="Arial Unicode"/>
                <a:ea typeface="Arial Unicode"/>
                <a:cs typeface="Arial Unicode"/>
                <a:sym typeface="Arial Unicode"/>
              </a:rPr>
              <a:t>Trong này, có các khối Entry được dùng để nhập liệu như họ tên, số điện thoại, email, tìm kiếm theo tên. Có các nút bấm cho các thao tác thêm, sửa, xóa, tìm kiếm liên hệ. Bảng Treeview để hiển thị danh bạ và thông tin liên hệ </a:t>
            </a:r>
          </a:p>
        </p:txBody>
      </p:sp>
      <p:sp>
        <p:nvSpPr>
          <p:cNvPr name="TextBox 4" id="4"/>
          <p:cNvSpPr txBox="true"/>
          <p:nvPr/>
        </p:nvSpPr>
        <p:spPr>
          <a:xfrm rot="0">
            <a:off x="9586206" y="2068462"/>
            <a:ext cx="8068816" cy="1017270"/>
          </a:xfrm>
          <a:prstGeom prst="rect">
            <a:avLst/>
          </a:prstGeom>
        </p:spPr>
        <p:txBody>
          <a:bodyPr anchor="t" rtlCol="false" tIns="0" lIns="0" bIns="0" rIns="0">
            <a:spAutoFit/>
          </a:bodyPr>
          <a:lstStyle/>
          <a:p>
            <a:pPr algn="just">
              <a:lnSpc>
                <a:spcPts val="4199"/>
              </a:lnSpc>
            </a:pPr>
            <a:r>
              <a:rPr lang="en-US" b="true" sz="2799">
                <a:solidFill>
                  <a:srgbClr val="F7B4A7"/>
                </a:solidFill>
                <a:latin typeface="Arial Unicode Bold"/>
                <a:ea typeface="Arial Unicode Bold"/>
                <a:cs typeface="Arial Unicode Bold"/>
                <a:sym typeface="Arial Unicode Bold"/>
              </a:rPr>
              <a:t>Đây</a:t>
            </a:r>
            <a:r>
              <a:rPr lang="en-US" b="true" sz="2799">
                <a:solidFill>
                  <a:srgbClr val="F7B4A7"/>
                </a:solidFill>
                <a:latin typeface="Arial Unicode Bold"/>
                <a:ea typeface="Arial Unicode Bold"/>
                <a:cs typeface="Arial Unicode Bold"/>
                <a:sym typeface="Arial Unicode Bold"/>
              </a:rPr>
              <a:t> là giao diện của ứng dụng quản lý danh bạ người dùng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270438" y="2613112"/>
            <a:ext cx="9319119" cy="517017"/>
          </a:xfrm>
          <a:prstGeom prst="rect">
            <a:avLst/>
          </a:prstGeom>
        </p:spPr>
        <p:txBody>
          <a:bodyPr anchor="t" rtlCol="false" tIns="0" lIns="0" bIns="0" rIns="0">
            <a:spAutoFit/>
          </a:bodyPr>
          <a:lstStyle/>
          <a:p>
            <a:pPr algn="ctr">
              <a:lnSpc>
                <a:spcPts val="3924"/>
              </a:lnSpc>
            </a:pPr>
            <a:r>
              <a:rPr lang="en-US" b="true" sz="3600">
                <a:solidFill>
                  <a:srgbClr val="F7B4A7"/>
                </a:solidFill>
                <a:latin typeface="Arial Unicode Bold"/>
                <a:ea typeface="Arial Unicode Bold"/>
                <a:cs typeface="Arial Unicode Bold"/>
                <a:sym typeface="Arial Unicode Bold"/>
              </a:rPr>
              <a:t>Kết quả kiểm thử chương trình</a:t>
            </a:r>
          </a:p>
        </p:txBody>
      </p:sp>
      <p:sp>
        <p:nvSpPr>
          <p:cNvPr name="Freeform 3" id="3"/>
          <p:cNvSpPr/>
          <p:nvPr/>
        </p:nvSpPr>
        <p:spPr>
          <a:xfrm flipH="false" flipV="false" rot="0">
            <a:off x="1049277" y="819664"/>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97935" y="4521651"/>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78816" y="-2410226"/>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680671" y="-2158670"/>
            <a:ext cx="3748344" cy="3073642"/>
          </a:xfrm>
          <a:custGeom>
            <a:avLst/>
            <a:gdLst/>
            <a:ahLst/>
            <a:cxnLst/>
            <a:rect r="r" b="b" t="t" l="l"/>
            <a:pathLst>
              <a:path h="3073642" w="3748344">
                <a:moveTo>
                  <a:pt x="0" y="0"/>
                </a:moveTo>
                <a:lnTo>
                  <a:pt x="3748344" y="0"/>
                </a:lnTo>
                <a:lnTo>
                  <a:pt x="3748344" y="3073643"/>
                </a:lnTo>
                <a:lnTo>
                  <a:pt x="0" y="3073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128139" y="-3062936"/>
            <a:ext cx="4317873" cy="5892879"/>
          </a:xfrm>
          <a:custGeom>
            <a:avLst/>
            <a:gdLst/>
            <a:ahLst/>
            <a:cxnLst/>
            <a:rect r="r" b="b" t="t" l="l"/>
            <a:pathLst>
              <a:path h="5892879" w="4317873">
                <a:moveTo>
                  <a:pt x="0" y="0"/>
                </a:moveTo>
                <a:lnTo>
                  <a:pt x="4317873" y="0"/>
                </a:lnTo>
                <a:lnTo>
                  <a:pt x="4317873" y="5892878"/>
                </a:lnTo>
                <a:lnTo>
                  <a:pt x="0" y="58928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818622" y="2445586"/>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848457" y="3568279"/>
            <a:ext cx="9568934" cy="419100"/>
          </a:xfrm>
          <a:prstGeom prst="rect">
            <a:avLst/>
          </a:prstGeom>
        </p:spPr>
        <p:txBody>
          <a:bodyPr anchor="t" rtlCol="false" tIns="0" lIns="0" bIns="0" rIns="0">
            <a:spAutoFit/>
          </a:bodyPr>
          <a:lstStyle/>
          <a:p>
            <a:pPr algn="just" marL="604519" indent="-302260" lvl="1">
              <a:lnSpc>
                <a:spcPts val="335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Chương trình đã chạy ổn định và không phát hiện lỗi</a:t>
            </a:r>
          </a:p>
        </p:txBody>
      </p:sp>
      <p:sp>
        <p:nvSpPr>
          <p:cNvPr name="TextBox 10" id="10"/>
          <p:cNvSpPr txBox="true"/>
          <p:nvPr/>
        </p:nvSpPr>
        <p:spPr>
          <a:xfrm rot="0">
            <a:off x="3848457" y="4422174"/>
            <a:ext cx="14439543" cy="419100"/>
          </a:xfrm>
          <a:prstGeom prst="rect">
            <a:avLst/>
          </a:prstGeom>
        </p:spPr>
        <p:txBody>
          <a:bodyPr anchor="t" rtlCol="false" tIns="0" lIns="0" bIns="0" rIns="0">
            <a:spAutoFit/>
          </a:bodyPr>
          <a:lstStyle/>
          <a:p>
            <a:pPr algn="just" marL="604519" indent="-302260" lvl="1">
              <a:lnSpc>
                <a:spcPts val="335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Giao diện thì thân thiện, trực quan và dễ sử dụng </a:t>
            </a:r>
          </a:p>
        </p:txBody>
      </p:sp>
      <p:sp>
        <p:nvSpPr>
          <p:cNvPr name="TextBox 11" id="11"/>
          <p:cNvSpPr txBox="true"/>
          <p:nvPr/>
        </p:nvSpPr>
        <p:spPr>
          <a:xfrm rot="0">
            <a:off x="3873875" y="5336574"/>
            <a:ext cx="14414125" cy="419100"/>
          </a:xfrm>
          <a:prstGeom prst="rect">
            <a:avLst/>
          </a:prstGeom>
        </p:spPr>
        <p:txBody>
          <a:bodyPr anchor="t" rtlCol="false" tIns="0" lIns="0" bIns="0" rIns="0">
            <a:spAutoFit/>
          </a:bodyPr>
          <a:lstStyle/>
          <a:p>
            <a:pPr algn="just" marL="604519" indent="-302260" lvl="1">
              <a:lnSpc>
                <a:spcPts val="335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Dữ liệu được lưu trữ an toàn và đồng bộ </a:t>
            </a:r>
          </a:p>
        </p:txBody>
      </p:sp>
      <p:sp>
        <p:nvSpPr>
          <p:cNvPr name="TextBox 12" id="12"/>
          <p:cNvSpPr txBox="true"/>
          <p:nvPr/>
        </p:nvSpPr>
        <p:spPr>
          <a:xfrm rot="0">
            <a:off x="3848457" y="6299621"/>
            <a:ext cx="14439543" cy="419100"/>
          </a:xfrm>
          <a:prstGeom prst="rect">
            <a:avLst/>
          </a:prstGeom>
        </p:spPr>
        <p:txBody>
          <a:bodyPr anchor="t" rtlCol="false" tIns="0" lIns="0" bIns="0" rIns="0">
            <a:spAutoFit/>
          </a:bodyPr>
          <a:lstStyle/>
          <a:p>
            <a:pPr algn="just" marL="604519" indent="-302260" lvl="1">
              <a:lnSpc>
                <a:spcPts val="3359"/>
              </a:lnSpc>
              <a:spcBef>
                <a:spcPct val="0"/>
              </a:spcBef>
              <a:buFont typeface="Arial"/>
              <a:buChar char="•"/>
            </a:pPr>
            <a:r>
              <a:rPr lang="en-US" b="true" sz="2799">
                <a:solidFill>
                  <a:srgbClr val="F7B4A7"/>
                </a:solidFill>
                <a:latin typeface="Arial Unicode Bold"/>
                <a:ea typeface="Arial Unicode Bold"/>
                <a:cs typeface="Arial Unicode Bold"/>
                <a:sym typeface="Arial Unicode Bold"/>
              </a:rPr>
              <a:t>Ứng dụng đã đáp ứng đúng được các yêu cầu của đề bài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DAGpx_N7vHM</dc:identifier>
  <dcterms:modified xsi:type="dcterms:W3CDTF">2011-08-01T06:04:30Z</dcterms:modified>
  <cp:revision>1</cp:revision>
  <dc:title>Xanh dương Các thành phần Cùng kích thước &amp; Giả lập Công nghệ trong Giáo dục Bản thuyết trình Công nghệ</dc:title>
</cp:coreProperties>
</file>